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1" r:id="rId42"/>
    <p:sldId id="462" r:id="rId43"/>
    <p:sldId id="484" r:id="rId44"/>
    <p:sldId id="442" r:id="rId45"/>
    <p:sldId id="494" r:id="rId46"/>
    <p:sldId id="467" r:id="rId47"/>
    <p:sldId id="465" r:id="rId48"/>
    <p:sldId id="466" r:id="rId49"/>
    <p:sldId id="476" r:id="rId50"/>
    <p:sldId id="477" r:id="rId51"/>
    <p:sldId id="468" r:id="rId52"/>
    <p:sldId id="469" r:id="rId53"/>
    <p:sldId id="500" r:id="rId54"/>
    <p:sldId id="479" r:id="rId55"/>
    <p:sldId id="480" r:id="rId56"/>
    <p:sldId id="481" r:id="rId57"/>
    <p:sldId id="475" r:id="rId58"/>
    <p:sldId id="483" r:id="rId59"/>
    <p:sldId id="485" r:id="rId60"/>
    <p:sldId id="501" r:id="rId61"/>
    <p:sldId id="402" r:id="rId62"/>
    <p:sldId id="487" r:id="rId63"/>
    <p:sldId id="445" r:id="rId64"/>
    <p:sldId id="403" r:id="rId65"/>
    <p:sldId id="452" r:id="rId66"/>
    <p:sldId id="471" r:id="rId67"/>
    <p:sldId id="472" r:id="rId68"/>
    <p:sldId id="499" r:id="rId69"/>
    <p:sldId id="495" r:id="rId70"/>
    <p:sldId id="496" r:id="rId71"/>
    <p:sldId id="497" r:id="rId72"/>
    <p:sldId id="502" r:id="rId73"/>
    <p:sldId id="498" r:id="rId74"/>
    <p:sldId id="503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3143" autoAdjust="0"/>
  </p:normalViewPr>
  <p:slideViewPr>
    <p:cSldViewPr>
      <p:cViewPr varScale="1">
        <p:scale>
          <a:sx n="74" d="100"/>
          <a:sy n="74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0417" y="65669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 years of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0344"/>
            <a:ext cx="3156144" cy="10485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20134" y="914400"/>
            <a:ext cx="5451580" cy="5367615"/>
            <a:chOff x="120134" y="914400"/>
            <a:chExt cx="5451580" cy="536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14400"/>
              <a:ext cx="5266914" cy="51829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571500" y="2898695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l-GR" i="1" baseline="-25000">
                              <a:latin typeface="Cambria Math"/>
                            </a:rPr>
                            <m:t>ββ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  <m:r>
                        <a:rPr lang="en-US" b="0" i="0" smtClean="0"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dirty="0" smtClean="0"/>
                    <a:t>(eV)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71500" y="2898695"/>
                  <a:ext cx="17526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8333" r="-2666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304800" y="914400"/>
              <a:ext cx="304800" cy="129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2959" y="5791200"/>
              <a:ext cx="967802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2635" y="5791200"/>
              <a:ext cx="7713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0800" y="5912683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r>
                <a:rPr lang="en-US" baseline="-25000" dirty="0" smtClean="0"/>
                <a:t>min</a:t>
              </a:r>
              <a:r>
                <a:rPr lang="en-US" dirty="0" smtClean="0"/>
                <a:t> (eV)</a:t>
              </a:r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914400"/>
            <a:ext cx="5419314" cy="5367615"/>
            <a:chOff x="0" y="914400"/>
            <a:chExt cx="5419314" cy="536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14400"/>
              <a:ext cx="5266914" cy="51829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691634" y="2898695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l-GR" i="1" baseline="-25000">
                              <a:latin typeface="Cambria Math"/>
                            </a:rPr>
                            <m:t>ββ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  <m:r>
                        <a:rPr lang="en-US" b="0" i="0" smtClean="0"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dirty="0" smtClean="0"/>
                    <a:t>(eV)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91634" y="2898695"/>
                  <a:ext cx="17526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197" r="-24590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184666" y="914400"/>
              <a:ext cx="304800" cy="129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2501" y="5791200"/>
              <a:ext cx="7713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70666" y="5912683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r>
                <a:rPr lang="en-US" baseline="-25000" dirty="0" smtClean="0"/>
                <a:t>min</a:t>
              </a:r>
              <a:r>
                <a:rPr lang="en-US" dirty="0" smtClean="0"/>
                <a:t> (eV)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10541" y="5798383"/>
              <a:ext cx="9999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 × 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×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(11-50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774511" y="2391889"/>
            <a:ext cx="4369489" cy="25611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3"/>
          <a:stretch/>
        </p:blipFill>
        <p:spPr>
          <a:xfrm>
            <a:off x="76200" y="2391889"/>
            <a:ext cx="4675029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843082" y="5627930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98431" y="2087087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99945" y="2667000"/>
            <a:ext cx="3703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73906" y="2314771"/>
            <a:ext cx="14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 exposures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9600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36665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2192" y="1688068"/>
            <a:ext cx="284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Every tenth exposure shown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361282"/>
            <a:ext cx="3514725" cy="2496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Bleaching is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bstacle for observing single atoms in these matrix sites:  </a:t>
            </a:r>
            <a:r>
              <a:rPr lang="en-US" i="1" dirty="0" smtClean="0">
                <a:solidFill>
                  <a:srgbClr val="C00000"/>
                </a:solidFill>
              </a:rPr>
              <a:t>need more photons/atom.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19291" y="6629400"/>
            <a:ext cx="968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Excitations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4909" y="4572000"/>
            <a:ext cx="222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591-nm fluorescence,</a:t>
            </a:r>
          </a:p>
          <a:p>
            <a:r>
              <a:rPr lang="en-US" dirty="0" smtClean="0"/>
              <a:t>562.6 nm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2157" y="0"/>
            <a:ext cx="383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39" y="1752600"/>
            <a:ext cx="1728572" cy="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5546" y="49237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</a:t>
            </a:r>
            <a:r>
              <a:rPr lang="en-US" sz="2800" dirty="0">
                <a:solidFill>
                  <a:srgbClr val="0070C0"/>
                </a:solidFill>
              </a:rPr>
              <a:t>Laser (radius w = 5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 smtClean="0">
                <a:solidFill>
                  <a:srgbClr val="0070C0"/>
                </a:solidFill>
              </a:rPr>
              <a:t>m),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49" y="5574268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Laser radius w </a:t>
            </a:r>
            <a:r>
              <a:rPr lang="en-US" dirty="0">
                <a:solidFill>
                  <a:srgbClr val="0070C0"/>
                </a:solidFill>
              </a:rPr>
              <a:t>= </a:t>
            </a:r>
            <a:r>
              <a:rPr lang="en-US" dirty="0" smtClean="0">
                <a:solidFill>
                  <a:srgbClr val="0070C0"/>
                </a:solidFill>
              </a:rPr>
              <a:t>5</a:t>
            </a:r>
            <a:r>
              <a:rPr lang="el-GR" dirty="0" smtClean="0">
                <a:solidFill>
                  <a:srgbClr val="0070C0"/>
                </a:solidFill>
              </a:rPr>
              <a:t>μ</a:t>
            </a:r>
            <a:r>
              <a:rPr lang="en-US" dirty="0" smtClean="0">
                <a:solidFill>
                  <a:srgbClr val="0070C0"/>
                </a:solidFill>
              </a:rPr>
              <a:t>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533400"/>
            <a:ext cx="316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(Nobel prizes:  2002 and 2015)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40135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2093" y="3581400"/>
            <a:ext cx="3319307" cy="369332"/>
            <a:chOff x="237280" y="3733800"/>
            <a:chExt cx="3319307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237280" y="3733800"/>
              <a:ext cx="331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Different masses          oscillations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068335" y="3855537"/>
              <a:ext cx="220775" cy="135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92" y="990600"/>
            <a:ext cx="3334329" cy="3007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43200" y="1600200"/>
            <a:ext cx="6096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~5×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7079" y="2667000"/>
            <a:ext cx="46472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Optimal conditions are determined:</a:t>
            </a:r>
          </a:p>
          <a:p>
            <a:r>
              <a:rPr lang="en-US" dirty="0" smtClean="0"/>
              <a:t>1)   Observe 619-nm peak w/ 570 nm laser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Deposit at ~50 K, observe at 11 K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Pre-bleach to lower surface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243554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792069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554069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792069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277969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697069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763869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2962501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596485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884886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198911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535269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1066800"/>
            <a:ext cx="62249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Working on synchronizing laser gating w/ cryostat vibrations: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Possible methods to reduce surface background: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Separation by fluorescence lifetimes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Acid etching sapphire windows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600" y="1828800"/>
            <a:ext cx="2947676" cy="1905000"/>
            <a:chOff x="5643038" y="4964434"/>
            <a:chExt cx="2586562" cy="16716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5643038" y="4964434"/>
              <a:ext cx="2586562" cy="167162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 rot="618575">
              <a:off x="7221898" y="5558845"/>
              <a:ext cx="876300" cy="73948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3061" y="5085474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×</a:t>
              </a:r>
              <a:endParaRPr lang="en-US" sz="6000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578458" y="2640932"/>
            <a:ext cx="381000" cy="235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514631"/>
            <a:ext cx="2781300" cy="18861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62600" y="4572000"/>
            <a:ext cx="859170" cy="3621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34742" y="4400317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</a:t>
            </a:r>
            <a:endParaRPr lang="en-US" i="1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934200" y="4769649"/>
            <a:ext cx="0" cy="14025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/>
          <a:stretch/>
        </p:blipFill>
        <p:spPr>
          <a:xfrm>
            <a:off x="1564522" y="1525222"/>
            <a:ext cx="2767166" cy="24672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007" y="2286000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Laser Gate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2640932"/>
            <a:ext cx="721479" cy="48326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64" y="2895600"/>
            <a:ext cx="1048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Vibration</a:t>
            </a:r>
          </a:p>
          <a:p>
            <a:r>
              <a:rPr lang="en-US" dirty="0" smtClean="0"/>
              <a:t>Signal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3478" y="3276600"/>
            <a:ext cx="57392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96125" cy="5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5839640" cy="3886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10" y="4495800"/>
            <a:ext cx="5325219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EXO-200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391848" cy="2387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794" y="24691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2819400"/>
            <a:ext cx="6001588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38800"/>
            <a:ext cx="185763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7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0"/>
            <a:ext cx="7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914400" y="1905001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&lt;2.3 </a:t>
            </a:r>
            <a:r>
              <a:rPr lang="en-US" dirty="0" err="1"/>
              <a:t>eV</a:t>
            </a:r>
            <a:endParaRPr lang="en-US" dirty="0"/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5000" y="1952373"/>
            <a:ext cx="2924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Planck:  sum &lt; 0.23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061" y="157323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tritium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061" y="29718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.2 </a:t>
            </a:r>
            <a:r>
              <a:rPr lang="en-US" smtClean="0"/>
              <a:t>eV limit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85480" y="1738650"/>
            <a:ext cx="962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1585 m.w.e.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252721</TotalTime>
  <Words>2825</Words>
  <Application>Microsoft Office PowerPoint</Application>
  <PresentationFormat>On-screen Show (4:3)</PresentationFormat>
  <Paragraphs>615</Paragraphs>
  <Slides>74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1900</cp:revision>
  <dcterms:created xsi:type="dcterms:W3CDTF">2012-10-02T17:04:30Z</dcterms:created>
  <dcterms:modified xsi:type="dcterms:W3CDTF">2015-12-08T03:18:22Z</dcterms:modified>
</cp:coreProperties>
</file>